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3" r:id="rId2"/>
    <p:sldId id="274" r:id="rId3"/>
    <p:sldId id="266" r:id="rId4"/>
    <p:sldId id="289" r:id="rId5"/>
    <p:sldId id="286" r:id="rId6"/>
    <p:sldId id="292" r:id="rId7"/>
    <p:sldId id="287" r:id="rId8"/>
    <p:sldId id="278" r:id="rId9"/>
    <p:sldId id="276" r:id="rId10"/>
    <p:sldId id="280" r:id="rId11"/>
    <p:sldId id="281" r:id="rId12"/>
    <p:sldId id="282" r:id="rId13"/>
    <p:sldId id="290" r:id="rId14"/>
    <p:sldId id="291" r:id="rId15"/>
    <p:sldId id="288" r:id="rId16"/>
    <p:sldId id="275" r:id="rId17"/>
    <p:sldId id="284" r:id="rId18"/>
    <p:sldId id="277" r:id="rId19"/>
  </p:sldIdLst>
  <p:sldSz cx="13004800" cy="9753600"/>
  <p:notesSz cx="9144000" cy="6858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9pPr>
  </p:defaultTextStyle>
  <p:extLst>
    <p:ext uri="{521415D9-36F7-43E2-AB2F-B90AF26B5E84}">
      <p14:sectionLst xmlns:p14="http://schemas.microsoft.com/office/powerpoint/2010/main">
        <p14:section name="Default Section" id="{15DB5003-14AF-4C04-BFAC-7BA91986BA43}">
          <p14:sldIdLst>
            <p14:sldId id="273"/>
            <p14:sldId id="274"/>
            <p14:sldId id="266"/>
            <p14:sldId id="289"/>
            <p14:sldId id="286"/>
            <p14:sldId id="292"/>
            <p14:sldId id="287"/>
            <p14:sldId id="278"/>
            <p14:sldId id="276"/>
            <p14:sldId id="280"/>
            <p14:sldId id="281"/>
            <p14:sldId id="282"/>
            <p14:sldId id="290"/>
            <p14:sldId id="291"/>
          </p14:sldIdLst>
        </p14:section>
        <p14:section name="Untitled Section" id="{D07A3ECB-3D65-4E14-B62F-F284B886C6EE}">
          <p14:sldIdLst>
            <p14:sldId id="288"/>
            <p14:sldId id="275"/>
            <p14:sldId id="284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474" y="5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072B6-9C3C-43F5-B968-4703B94ECEB4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AB984-F164-420A-AC74-4DE4A2D39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6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65733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044700" y="6642100"/>
            <a:ext cx="89027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06" name="“Type a quote here”"/>
          <p:cNvSpPr txBox="1">
            <a:spLocks noGrp="1"/>
          </p:cNvSpPr>
          <p:nvPr>
            <p:ph type="body" sz="quarter" idx="14"/>
          </p:nvPr>
        </p:nvSpPr>
        <p:spPr>
          <a:xfrm>
            <a:off x="2044700" y="4203700"/>
            <a:ext cx="8902700" cy="812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“Type a quote here” 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quarter" idx="13"/>
          </p:nvPr>
        </p:nvSpPr>
        <p:spPr>
          <a:xfrm>
            <a:off x="44577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Image"/>
          <p:cNvSpPr>
            <a:spLocks noGrp="1"/>
          </p:cNvSpPr>
          <p:nvPr>
            <p:ph type="pic" sz="quarter" idx="14"/>
          </p:nvPr>
        </p:nvSpPr>
        <p:spPr>
          <a:xfrm>
            <a:off x="85598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Image"/>
          <p:cNvSpPr>
            <a:spLocks noGrp="1"/>
          </p:cNvSpPr>
          <p:nvPr>
            <p:ph type="pic" sz="quarter" idx="15"/>
          </p:nvPr>
        </p:nvSpPr>
        <p:spPr>
          <a:xfrm>
            <a:off x="3556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Image"/>
          <p:cNvSpPr>
            <a:spLocks noGrp="1"/>
          </p:cNvSpPr>
          <p:nvPr>
            <p:ph type="pic" sz="half" idx="13"/>
          </p:nvPr>
        </p:nvSpPr>
        <p:spPr>
          <a:xfrm>
            <a:off x="64897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676900" cy="6553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Body Level One…"/>
          <p:cNvSpPr txBox="1">
            <a:spLocks noGrp="1"/>
          </p:cNvSpPr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Image"/>
          <p:cNvSpPr>
            <a:spLocks noGrp="1"/>
          </p:cNvSpPr>
          <p:nvPr>
            <p:ph type="pic" sz="quarter" idx="13"/>
          </p:nvPr>
        </p:nvSpPr>
        <p:spPr>
          <a:xfrm>
            <a:off x="6540500" y="490220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Image"/>
          <p:cNvSpPr>
            <a:spLocks noGrp="1"/>
          </p:cNvSpPr>
          <p:nvPr>
            <p:ph type="pic" sz="quarter" idx="14"/>
          </p:nvPr>
        </p:nvSpPr>
        <p:spPr>
          <a:xfrm>
            <a:off x="6540500" y="64135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Image"/>
          <p:cNvSpPr>
            <a:spLocks noGrp="1"/>
          </p:cNvSpPr>
          <p:nvPr>
            <p:ph type="pic" sz="half" idx="15"/>
          </p:nvPr>
        </p:nvSpPr>
        <p:spPr>
          <a:xfrm>
            <a:off x="6223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359900"/>
            <a:ext cx="342901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>
                <a:solidFill>
                  <a:srgbClr val="FFFFFF">
                    <a:alpha val="95000"/>
                  </a:srgb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4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4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4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4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4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4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4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4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4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E305-D8E6-443D-BABA-D6F88882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4500" dirty="0">
                <a:solidFill>
                  <a:schemeClr val="accent5">
                    <a:lumMod val="50000"/>
                  </a:schemeClr>
                </a:solidFill>
              </a:rPr>
              <a:t>Bakers Panel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DBF7D-BFF7-4AC7-A163-4376908F8B3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Rob Salvino, Damsel &amp; Hopper Bakeshop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Mel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Darbyshire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, Grand Central Bakery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Annie Moss,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Seastar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Bakery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Cortney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Morentin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Wyld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Breads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C1B13D-BA3F-4D87-B06C-C682ECE98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50" y="533400"/>
            <a:ext cx="9715500" cy="2476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C44E7-28FD-44D7-95EA-7280D8C15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352896"/>
            <a:ext cx="4178300" cy="2791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5CA929-9328-44E2-9D5A-7CE7969F2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850" y="4572000"/>
            <a:ext cx="34861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8662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E42E0F-7184-4A2E-B679-9C9DD28EC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99392"/>
            <a:ext cx="11709400" cy="2032000"/>
          </a:xfrm>
        </p:spPr>
        <p:txBody>
          <a:bodyPr/>
          <a:lstStyle/>
          <a:p>
            <a:r>
              <a:rPr lang="en-US" dirty="0"/>
              <a:t>Recipe adapting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71B257-B02F-4DA5-B321-AC4815D3F3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What to look for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Sensory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Flavor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Color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Texture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Performance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The strength and behavior of the gluten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Water absorption</a:t>
            </a:r>
          </a:p>
        </p:txBody>
      </p:sp>
    </p:spTree>
    <p:extLst>
      <p:ext uri="{BB962C8B-B14F-4D97-AF65-F5344CB8AC3E}">
        <p14:creationId xmlns:p14="http://schemas.microsoft.com/office/powerpoint/2010/main" val="246125667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CC78CD-0B79-4B4A-8FFD-81C0ADC7B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adapting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72016A-61F7-4FC7-A703-C5279BD95E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Recipe for success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Time</a:t>
            </a:r>
          </a:p>
          <a:p>
            <a:pPr lvl="2">
              <a:spcBef>
                <a:spcPts val="1800"/>
              </a:spcBef>
            </a:pPr>
            <a:r>
              <a:rPr lang="en-US" dirty="0"/>
              <a:t>Dedicated time is the best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Targets</a:t>
            </a:r>
          </a:p>
          <a:p>
            <a:pPr lvl="2">
              <a:spcBef>
                <a:spcPts val="1800"/>
              </a:spcBef>
            </a:pPr>
            <a:r>
              <a:rPr lang="en-US" dirty="0"/>
              <a:t>Set some goals so your R&amp;D stays on track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A good notebook</a:t>
            </a:r>
          </a:p>
        </p:txBody>
      </p:sp>
    </p:spTree>
    <p:extLst>
      <p:ext uri="{BB962C8B-B14F-4D97-AF65-F5344CB8AC3E}">
        <p14:creationId xmlns:p14="http://schemas.microsoft.com/office/powerpoint/2010/main" val="98382193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83A1-B36D-429C-9D3F-3A0D9179B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34213-B900-43CB-A557-03376C9FF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cardinal rule of messaging</a:t>
            </a:r>
          </a:p>
          <a:p>
            <a:pPr lvl="1"/>
            <a:r>
              <a:rPr lang="en-US" dirty="0"/>
              <a:t>‘Product’s </a:t>
            </a:r>
            <a:r>
              <a:rPr lang="en-US" dirty="0" err="1"/>
              <a:t>gotta</a:t>
            </a:r>
            <a:r>
              <a:rPr lang="en-US" dirty="0"/>
              <a:t> be good’</a:t>
            </a:r>
          </a:p>
          <a:p>
            <a:pPr lvl="1"/>
            <a:r>
              <a:rPr lang="en-US" dirty="0"/>
              <a:t>If it’s good then customers are going to </a:t>
            </a:r>
            <a:r>
              <a:rPr lang="en-US" i="1" dirty="0"/>
              <a:t>want </a:t>
            </a:r>
            <a:r>
              <a:rPr lang="en-US" dirty="0"/>
              <a:t>to know more about it</a:t>
            </a:r>
          </a:p>
          <a:p>
            <a:r>
              <a:rPr lang="en-US" dirty="0"/>
              <a:t>Our second rule—simple is understandable</a:t>
            </a:r>
          </a:p>
          <a:p>
            <a:pPr lvl="1"/>
            <a:r>
              <a:rPr lang="en-US" dirty="0"/>
              <a:t>K.I.S.S. for your staff, for your customers</a:t>
            </a:r>
          </a:p>
        </p:txBody>
      </p:sp>
    </p:spTree>
    <p:extLst>
      <p:ext uri="{BB962C8B-B14F-4D97-AF65-F5344CB8AC3E}">
        <p14:creationId xmlns:p14="http://schemas.microsoft.com/office/powerpoint/2010/main" val="1222089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83A1-B36D-429C-9D3F-3A0D9179B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34213-B900-43CB-A557-03376C9FF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deeper engagement opportunities for  those customers who want to know more—and many do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6797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ED5AA5-AF97-473C-975B-98510F5D6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02" t="9375" r="17773" b="17709"/>
          <a:stretch/>
        </p:blipFill>
        <p:spPr>
          <a:xfrm>
            <a:off x="1061718" y="2466975"/>
            <a:ext cx="10927082" cy="6829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D2C26C-B059-4334-A89F-EBFBFB920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2479243"/>
            <a:ext cx="1447800" cy="94975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567499C-4CFB-47A7-BDA0-D80846A2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 Wolf baking classes</a:t>
            </a:r>
          </a:p>
        </p:txBody>
      </p:sp>
    </p:spTree>
    <p:extLst>
      <p:ext uri="{BB962C8B-B14F-4D97-AF65-F5344CB8AC3E}">
        <p14:creationId xmlns:p14="http://schemas.microsoft.com/office/powerpoint/2010/main" val="126170443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433561C-BCA1-4AEB-82C2-A7D2118E14B9}"/>
              </a:ext>
            </a:extLst>
          </p:cNvPr>
          <p:cNvSpPr>
            <a:spLocks noGrp="1"/>
          </p:cNvSpPr>
          <p:nvPr>
            <p:ph type="pic" sz="half" idx="13"/>
          </p:nvPr>
        </p:nvSpPr>
        <p:spPr/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BF2AA51D-E06A-4D15-8F72-2066E694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689100"/>
            <a:ext cx="5600700" cy="4940300"/>
          </a:xfrm>
        </p:spPr>
        <p:txBody>
          <a:bodyPr>
            <a:noAutofit/>
          </a:bodyPr>
          <a:lstStyle/>
          <a:p>
            <a:r>
              <a:rPr lang="en-US" sz="7200" dirty="0"/>
              <a:t>Barn Owl Bakery flour trials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BFF4B4-E010-4DC2-9D9B-9CA7ED1F6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9" b="12499"/>
          <a:stretch/>
        </p:blipFill>
        <p:spPr>
          <a:xfrm>
            <a:off x="6569213" y="545313"/>
            <a:ext cx="5940770" cy="86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9795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C1E286-9117-41F5-9CD7-C7491208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Sourcing</a:t>
            </a:r>
            <a:br>
              <a:rPr lang="en-US" dirty="0"/>
            </a:br>
            <a:r>
              <a:rPr lang="en-US" dirty="0"/>
              <a:t>An admittedly incomplete list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B6D4DB-71D8-4448-8A34-FBC738704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2667000"/>
            <a:ext cx="11709400" cy="6477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Mills and direct-sourcing farms</a:t>
            </a:r>
          </a:p>
          <a:p>
            <a:pPr lvl="1"/>
            <a:r>
              <a:rPr lang="en-US" dirty="0" err="1"/>
              <a:t>CairnSpring</a:t>
            </a:r>
            <a:r>
              <a:rPr lang="en-US" dirty="0"/>
              <a:t> Mills</a:t>
            </a:r>
          </a:p>
          <a:p>
            <a:pPr lvl="1"/>
            <a:r>
              <a:rPr lang="en-US" dirty="0"/>
              <a:t>Palouse Heritage</a:t>
            </a:r>
          </a:p>
          <a:p>
            <a:pPr lvl="1"/>
            <a:r>
              <a:rPr lang="en-US" dirty="0"/>
              <a:t>Fairhaven Organic Flour Mill</a:t>
            </a:r>
          </a:p>
          <a:p>
            <a:pPr lvl="1"/>
            <a:r>
              <a:rPr lang="en-US" dirty="0"/>
              <a:t>Camas Country Mill</a:t>
            </a:r>
          </a:p>
          <a:p>
            <a:pPr lvl="1"/>
            <a:r>
              <a:rPr lang="en-US" dirty="0"/>
              <a:t>Bluebird Grain Farms</a:t>
            </a:r>
          </a:p>
          <a:p>
            <a:pPr lvl="1"/>
            <a:r>
              <a:rPr lang="en-US" dirty="0"/>
              <a:t>Small’s Family Farm</a:t>
            </a:r>
          </a:p>
        </p:txBody>
      </p:sp>
    </p:spTree>
    <p:extLst>
      <p:ext uri="{BB962C8B-B14F-4D97-AF65-F5344CB8AC3E}">
        <p14:creationId xmlns:p14="http://schemas.microsoft.com/office/powerpoint/2010/main" val="26707030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C1E286-9117-41F5-9CD7-C7491208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Sourcing</a:t>
            </a:r>
            <a:br>
              <a:rPr lang="en-US" dirty="0"/>
            </a:br>
            <a:r>
              <a:rPr lang="en-US" dirty="0"/>
              <a:t>An admittedly incomplete list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B6D4DB-71D8-4448-8A34-FBC738704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2667000"/>
            <a:ext cx="11709400" cy="6477000"/>
          </a:xfrm>
        </p:spPr>
        <p:txBody>
          <a:bodyPr>
            <a:normAutofit/>
          </a:bodyPr>
          <a:lstStyle/>
          <a:p>
            <a:r>
              <a:rPr lang="en-US" dirty="0"/>
              <a:t>Distributors</a:t>
            </a:r>
          </a:p>
          <a:p>
            <a:pPr lvl="1"/>
            <a:r>
              <a:rPr lang="en-US" dirty="0"/>
              <a:t>Glory Bee (Fairhaven, </a:t>
            </a:r>
            <a:r>
              <a:rPr lang="en-US" dirty="0" err="1"/>
              <a:t>CairnSpring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Merlino</a:t>
            </a:r>
            <a:r>
              <a:rPr lang="en-US" dirty="0"/>
              <a:t> (Fairhaven, </a:t>
            </a:r>
            <a:r>
              <a:rPr lang="en-US" dirty="0" err="1"/>
              <a:t>CairnSpring</a:t>
            </a:r>
            <a:r>
              <a:rPr lang="en-US" dirty="0"/>
              <a:t>, Small’s Family Farm)</a:t>
            </a:r>
          </a:p>
          <a:p>
            <a:pPr lvl="1"/>
            <a:r>
              <a:rPr lang="en-US" dirty="0"/>
              <a:t>Evergreen United Food Hub (western WA)</a:t>
            </a:r>
          </a:p>
          <a:p>
            <a:pPr lvl="1"/>
            <a:r>
              <a:rPr lang="en-US" dirty="0"/>
              <a:t>Puget Sound Food Hub </a:t>
            </a:r>
            <a:r>
              <a:rPr lang="en-US"/>
              <a:t>(western WA)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0205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E29487A-5076-4F61-97FA-1E732B72F092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" b="671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B6617BF-6C04-4A0D-B947-D4EF7DA0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3A592B-8948-466F-ABE9-CE1DD4314CC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number one tool to help you start or expand your use of regional, non-commodity flour in your bakery</a:t>
            </a:r>
          </a:p>
        </p:txBody>
      </p:sp>
    </p:spTree>
    <p:extLst>
      <p:ext uri="{BB962C8B-B14F-4D97-AF65-F5344CB8AC3E}">
        <p14:creationId xmlns:p14="http://schemas.microsoft.com/office/powerpoint/2010/main" val="2638419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9FEC96-F804-473E-B26E-1775BC17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we’ll be covering today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61088E-E0B4-4371-9CE7-D7329119A94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why </a:t>
            </a:r>
            <a:r>
              <a:rPr lang="en-US" dirty="0"/>
              <a:t>and </a:t>
            </a:r>
            <a:r>
              <a:rPr lang="en-US" i="1" dirty="0"/>
              <a:t>how</a:t>
            </a:r>
            <a:r>
              <a:rPr lang="en-US" dirty="0"/>
              <a:t> of baking with regional, non-commodity flour</a:t>
            </a:r>
          </a:p>
          <a:p>
            <a:pPr lvl="1"/>
            <a:r>
              <a:rPr lang="en-US" dirty="0"/>
              <a:t>Sourcing</a:t>
            </a:r>
          </a:p>
          <a:p>
            <a:pPr lvl="1"/>
            <a:r>
              <a:rPr lang="en-US" dirty="0"/>
              <a:t>Recipe adapting</a:t>
            </a:r>
          </a:p>
          <a:p>
            <a:pPr lvl="1"/>
            <a:r>
              <a:rPr lang="en-US" dirty="0"/>
              <a:t>Relationship building</a:t>
            </a:r>
          </a:p>
          <a:p>
            <a:pPr lvl="1"/>
            <a:r>
              <a:rPr lang="en-US" dirty="0"/>
              <a:t>Consumer education</a:t>
            </a:r>
          </a:p>
        </p:txBody>
      </p:sp>
      <p:pic>
        <p:nvPicPr>
          <p:cNvPr id="23" name="IMG_1832.jpg" descr="IMG_1832.jpg">
            <a:extLst>
              <a:ext uri="{FF2B5EF4-FFF2-40B4-BE49-F238E27FC236}">
                <a16:creationId xmlns:a16="http://schemas.microsoft.com/office/drawing/2014/main" id="{D052530F-3EC2-4F79-A325-0DF3C78E4CFD}"/>
              </a:ext>
            </a:extLst>
          </p:cNvPr>
          <p:cNvPicPr>
            <a:picLocks noGrp="1"/>
          </p:cNvPicPr>
          <p:nvPr>
            <p:ph type="pic" sz="half" idx="13"/>
          </p:nvPr>
        </p:nvPicPr>
        <p:blipFill>
          <a:blip r:embed="rId2">
            <a:extLst/>
          </a:blip>
          <a:srcRect t="10094" b="10094"/>
          <a:stretch>
            <a:fillRect/>
          </a:stretch>
        </p:blipFill>
        <p:spPr>
          <a:xfrm>
            <a:off x="6718300" y="2590800"/>
            <a:ext cx="56769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347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Baking pastries with varietal wheat flour and other grains…"/>
          <p:cNvSpPr txBox="1"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2400"/>
              </a:spcBef>
            </a:pPr>
            <a:r>
              <a:rPr lang="en-US" dirty="0"/>
              <a:t>Why bake with regional, non-commodity flours?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Many of these flours have their own personalities</a:t>
            </a:r>
          </a:p>
          <a:p>
            <a:pPr lvl="2">
              <a:spcBef>
                <a:spcPts val="2400"/>
              </a:spcBef>
            </a:pPr>
            <a:r>
              <a:rPr lang="en-US" dirty="0"/>
              <a:t>They can make your breads and pastries </a:t>
            </a:r>
            <a:r>
              <a:rPr lang="en-US" dirty="0">
                <a:solidFill>
                  <a:srgbClr val="C00000"/>
                </a:solidFill>
              </a:rPr>
              <a:t>stand out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At Damsel &amp; Hopper Bakeshop we offer three everyday sourdoughs--Turkey Red, Einkorn, and Sonora</a:t>
            </a:r>
          </a:p>
          <a:p>
            <a:pPr lvl="2">
              <a:spcBef>
                <a:spcPts val="2400"/>
              </a:spcBef>
            </a:pPr>
            <a:r>
              <a:rPr lang="en-US" dirty="0"/>
              <a:t>Our customers love the variety. They may have a favorite, but they will try the others too.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Pastries? Light, flaky, moist, and delicious are all possible (need we mention more nutritious?)</a:t>
            </a:r>
          </a:p>
          <a:p>
            <a:pPr lvl="2">
              <a:spcBef>
                <a:spcPts val="2400"/>
              </a:spcBef>
            </a:pPr>
            <a:r>
              <a:rPr lang="en-US" dirty="0"/>
              <a:t>We’re fans of einkorn flour from Bluebird Grain Farms and Sonora from Palouse Colony Farm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Baking pastries with varietal wheat flour and other grains…"/>
          <p:cNvSpPr txBox="1"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n-US" dirty="0"/>
              <a:t>Why bake with regional, non-commodity flours?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Baking with them can feel like opening up a box of 64 Crayola crayons when all you’ve ever used before was a box of 8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Josh </a:t>
            </a:r>
            <a:r>
              <a:rPr lang="en-US" dirty="0" err="1"/>
              <a:t>Grunig</a:t>
            </a:r>
            <a:r>
              <a:rPr lang="en-US" dirty="0"/>
              <a:t> (formerly Standard Bakery and soon-to-be </a:t>
            </a:r>
            <a:r>
              <a:rPr lang="en-US" i="1" dirty="0" err="1"/>
              <a:t>Zylbersteins’s</a:t>
            </a:r>
            <a:r>
              <a:rPr lang="en-US" i="1" dirty="0"/>
              <a:t>)</a:t>
            </a:r>
            <a:r>
              <a:rPr lang="en-US" dirty="0"/>
              <a:t> </a:t>
            </a:r>
          </a:p>
          <a:p>
            <a:pPr lvl="2">
              <a:spcBef>
                <a:spcPts val="2400"/>
              </a:spcBef>
            </a:pPr>
            <a:r>
              <a:rPr lang="en-US" i="1" dirty="0"/>
              <a:t>We use Small’s white flour, </a:t>
            </a:r>
            <a:r>
              <a:rPr lang="en-US" i="1" dirty="0" err="1"/>
              <a:t>Yecora</a:t>
            </a:r>
            <a:r>
              <a:rPr lang="en-US" i="1" dirty="0"/>
              <a:t> </a:t>
            </a:r>
            <a:r>
              <a:rPr lang="en-US" i="1" dirty="0" err="1"/>
              <a:t>Rojo</a:t>
            </a:r>
            <a:r>
              <a:rPr lang="en-US" i="1" dirty="0"/>
              <a:t>, Trailblazer, Edison and others. We really came to love the flavor of the Edison flour from </a:t>
            </a:r>
            <a:r>
              <a:rPr lang="en-US" i="1" dirty="0" err="1"/>
              <a:t>CairnSpring</a:t>
            </a:r>
            <a:r>
              <a:rPr lang="en-US" i="1" dirty="0"/>
              <a:t>, but all of the flours are great to work with.</a:t>
            </a:r>
          </a:p>
        </p:txBody>
      </p:sp>
    </p:spTree>
    <p:extLst>
      <p:ext uri="{BB962C8B-B14F-4D97-AF65-F5344CB8AC3E}">
        <p14:creationId xmlns:p14="http://schemas.microsoft.com/office/powerpoint/2010/main" val="29384868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0B8048-FB51-4204-A284-6EEBB8B75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bake with regional, non-commodity flours?</a:t>
            </a:r>
          </a:p>
          <a:p>
            <a:r>
              <a:rPr lang="en-US" dirty="0"/>
              <a:t>The timing is great with lots of new suppliers!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CD2BE-2860-437B-AD02-AF8DAD2F1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930396"/>
            <a:ext cx="7218624" cy="17084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86C709-1F39-4104-83D5-B942FAFFC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5616321"/>
            <a:ext cx="3276600" cy="327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2DFCB8-7AAA-4D28-B876-51E6D4734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0" y="4495800"/>
            <a:ext cx="2693329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447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0B8048-FB51-4204-A284-6EEBB8B75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bake with regional, non-commodity flours?</a:t>
            </a:r>
          </a:p>
          <a:p>
            <a:r>
              <a:rPr lang="en-US" dirty="0"/>
              <a:t>The timing is great!</a:t>
            </a:r>
          </a:p>
          <a:p>
            <a:pPr lvl="1"/>
            <a:r>
              <a:rPr lang="en-US" dirty="0"/>
              <a:t>The crop development work that WSU has been doing in its Mt. Vernon Research Station is beginning to reach farmers</a:t>
            </a:r>
          </a:p>
        </p:txBody>
      </p:sp>
    </p:spTree>
    <p:extLst>
      <p:ext uri="{BB962C8B-B14F-4D97-AF65-F5344CB8AC3E}">
        <p14:creationId xmlns:p14="http://schemas.microsoft.com/office/powerpoint/2010/main" val="30907462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71F38F5-2BEA-49FB-B682-D4544D8E73B8}"/>
              </a:ext>
            </a:extLst>
          </p:cNvPr>
          <p:cNvSpPr>
            <a:spLocks noGrp="1"/>
          </p:cNvSpPr>
          <p:nvPr>
            <p:ph type="pic" sz="half" idx="13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8DD089-739D-41ED-BB80-9D74CCB0C2F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47700" y="2667000"/>
            <a:ext cx="5600700" cy="6362700"/>
          </a:xfrm>
        </p:spPr>
        <p:txBody>
          <a:bodyPr>
            <a:normAutofit/>
          </a:bodyPr>
          <a:lstStyle/>
          <a:p>
            <a:r>
              <a:rPr lang="en-US" sz="6600" dirty="0" err="1"/>
              <a:t>Finnriver</a:t>
            </a:r>
            <a:r>
              <a:rPr lang="en-US" sz="6600" dirty="0"/>
              <a:t> Cider is growing grain!</a:t>
            </a:r>
          </a:p>
          <a:p>
            <a:endParaRPr lang="en-US" sz="6600" dirty="0"/>
          </a:p>
          <a:p>
            <a:endParaRPr lang="en-US" sz="6600" dirty="0"/>
          </a:p>
          <a:p>
            <a:endParaRPr lang="en-US" sz="6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AFB19-4812-477C-A517-63787EA46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" b="17187"/>
          <a:stretch/>
        </p:blipFill>
        <p:spPr>
          <a:xfrm>
            <a:off x="6288764" y="574908"/>
            <a:ext cx="6068336" cy="85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340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3379C-4DE0-4331-8D66-BDCD9C39C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adapting</a:t>
            </a:r>
          </a:p>
        </p:txBody>
      </p:sp>
      <p:sp>
        <p:nvSpPr>
          <p:cNvPr id="159" name="Baking pastries with varietal wheat flour and other grains…"/>
          <p:cNvSpPr txBox="1"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n-US" dirty="0"/>
              <a:t>Tatum Nolan from </a:t>
            </a:r>
            <a:r>
              <a:rPr lang="en-US" dirty="0" err="1"/>
              <a:t>CairnSpring</a:t>
            </a:r>
            <a:r>
              <a:rPr lang="en-US" dirty="0"/>
              <a:t>, </a:t>
            </a:r>
            <a:r>
              <a:rPr lang="en-US" i="1" dirty="0"/>
              <a:t>Flour is not plug and play. There’s a learning curve to it. </a:t>
            </a:r>
          </a:p>
          <a:p>
            <a:pPr>
              <a:spcBef>
                <a:spcPts val="2400"/>
              </a:spcBef>
            </a:pPr>
            <a:r>
              <a:rPr lang="en-US" dirty="0"/>
              <a:t>The learning curve can be intimidating. It can be hard to find the time to break the code.</a:t>
            </a:r>
          </a:p>
          <a:p>
            <a:pPr>
              <a:spcBef>
                <a:spcPts val="2400"/>
              </a:spcBef>
            </a:pPr>
            <a:r>
              <a:rPr lang="en-US" dirty="0"/>
              <a:t>Be persistent. Commodity white flour is easy. Regional, non-commodity wheat flour? Not so much. 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Take heart. </a:t>
            </a:r>
            <a:r>
              <a:rPr lang="en-US" b="1" i="1" dirty="0"/>
              <a:t>It’s going to make you a better baker.</a:t>
            </a:r>
          </a:p>
        </p:txBody>
      </p:sp>
    </p:spTree>
    <p:extLst>
      <p:ext uri="{BB962C8B-B14F-4D97-AF65-F5344CB8AC3E}">
        <p14:creationId xmlns:p14="http://schemas.microsoft.com/office/powerpoint/2010/main" val="282139807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E7F3A9-2741-488E-B9C7-94E7FBC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adapting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34C6EF-EDBA-4241-97EC-531335705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 about the ingredient first</a:t>
            </a:r>
          </a:p>
          <a:p>
            <a:r>
              <a:rPr lang="en-US" dirty="0"/>
              <a:t>Sophie from Raven Breads in Bellingham </a:t>
            </a:r>
          </a:p>
          <a:p>
            <a:pPr lvl="1"/>
            <a:r>
              <a:rPr lang="en-US" i="1" dirty="0"/>
              <a:t>When I started my bakery I looked at what locally milled flour was available, and then I  figured out what I could bake with it. I didn’t begin by thinking of what type of loaf  to bake and then trying to make the flour fit 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2127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10997</TotalTime>
  <Words>620</Words>
  <Application>Microsoft Office PowerPoint</Application>
  <PresentationFormat>Custom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Helvetica Neue</vt:lpstr>
      <vt:lpstr>Hoefler Text</vt:lpstr>
      <vt:lpstr>Palatino</vt:lpstr>
      <vt:lpstr>BrushedCanvas</vt:lpstr>
      <vt:lpstr>Bakers Panel</vt:lpstr>
      <vt:lpstr>What we’ll be covering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Recipe adapting</vt:lpstr>
      <vt:lpstr>Recipe adapting</vt:lpstr>
      <vt:lpstr>Recipe adapting</vt:lpstr>
      <vt:lpstr>Recipe adapting</vt:lpstr>
      <vt:lpstr>Consumer education</vt:lpstr>
      <vt:lpstr>Consumer education</vt:lpstr>
      <vt:lpstr>Sea Wolf baking classes</vt:lpstr>
      <vt:lpstr>Barn Owl Bakery flour trials</vt:lpstr>
      <vt:lpstr>Sourcing An admittedly incomplete list</vt:lpstr>
      <vt:lpstr>Sourcing An admittedly incomplete list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Damsel &amp; Hopper Bakeshop</dc:title>
  <dc:creator>Rob Salvino</dc:creator>
  <cp:lastModifiedBy>Rob Salvino</cp:lastModifiedBy>
  <cp:revision>80</cp:revision>
  <cp:lastPrinted>2018-01-19T22:48:55Z</cp:lastPrinted>
  <dcterms:modified xsi:type="dcterms:W3CDTF">2019-01-25T04:21:34Z</dcterms:modified>
</cp:coreProperties>
</file>