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58" r:id="rId3"/>
    <p:sldId id="274" r:id="rId4"/>
    <p:sldId id="266" r:id="rId5"/>
    <p:sldId id="270" r:id="rId6"/>
    <p:sldId id="265" r:id="rId7"/>
    <p:sldId id="276" r:id="rId8"/>
    <p:sldId id="261" r:id="rId9"/>
    <p:sldId id="262" r:id="rId10"/>
    <p:sldId id="271" r:id="rId11"/>
    <p:sldId id="272" r:id="rId12"/>
    <p:sldId id="269" r:id="rId13"/>
    <p:sldId id="256" r:id="rId14"/>
    <p:sldId id="263"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F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E9AD99-2368-4950-A5C3-8941543FFF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402306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E9AD99-2368-4950-A5C3-8941543FFF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83517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E9AD99-2368-4950-A5C3-8941543FFF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412839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E9AD99-2368-4950-A5C3-8941543FFF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2127126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E9AD99-2368-4950-A5C3-8941543FFF52}"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81117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E9AD99-2368-4950-A5C3-8941543FFF52}"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160731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E9AD99-2368-4950-A5C3-8941543FFF52}" type="datetimeFigureOut">
              <a:rPr lang="en-US" smtClean="0"/>
              <a:t>7/12/2019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127092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E9AD99-2368-4950-A5C3-8941543FFF52}" type="datetimeFigureOut">
              <a:rPr lang="en-US" smtClean="0"/>
              <a:t>7/12/2019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271952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9AD99-2368-4950-A5C3-8941543FFF52}" type="datetimeFigureOut">
              <a:rPr lang="en-US" smtClean="0"/>
              <a:t>7/12/2019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4096540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E9AD99-2368-4950-A5C3-8941543FFF52}"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103077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E9AD99-2368-4950-A5C3-8941543FFF52}"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03F6-7B52-47CF-AAB1-61251E6DA4E5}" type="slidenum">
              <a:rPr lang="en-US" smtClean="0"/>
              <a:t>‹#›</a:t>
            </a:fld>
            <a:endParaRPr lang="en-US"/>
          </a:p>
        </p:txBody>
      </p:sp>
    </p:spTree>
    <p:extLst>
      <p:ext uri="{BB962C8B-B14F-4D97-AF65-F5344CB8AC3E}">
        <p14:creationId xmlns:p14="http://schemas.microsoft.com/office/powerpoint/2010/main" val="206962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9AD99-2368-4950-A5C3-8941543FFF52}" type="datetimeFigureOut">
              <a:rPr lang="en-US" smtClean="0"/>
              <a:t>7/12/2019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503F6-7B52-47CF-AAB1-61251E6DA4E5}" type="slidenum">
              <a:rPr lang="en-US" smtClean="0"/>
              <a:t>‹#›</a:t>
            </a:fld>
            <a:endParaRPr lang="en-US"/>
          </a:p>
        </p:txBody>
      </p:sp>
    </p:spTree>
    <p:extLst>
      <p:ext uri="{BB962C8B-B14F-4D97-AF65-F5344CB8AC3E}">
        <p14:creationId xmlns:p14="http://schemas.microsoft.com/office/powerpoint/2010/main" val="1330489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923DF-A681-474C-84CC-D103606D2D59}"/>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B147EC10-22ED-401F-9283-640FB4371770}"/>
              </a:ext>
            </a:extLst>
          </p:cNvPr>
          <p:cNvPicPr>
            <a:picLocks noGrp="1" noChangeAspect="1"/>
          </p:cNvPicPr>
          <p:nvPr>
            <p:ph idx="1"/>
          </p:nvPr>
        </p:nvPicPr>
        <p:blipFill>
          <a:blip r:embed="rId2"/>
          <a:stretch>
            <a:fillRect/>
          </a:stretch>
        </p:blipFill>
        <p:spPr>
          <a:xfrm>
            <a:off x="838200" y="365124"/>
            <a:ext cx="10515600" cy="6492875"/>
          </a:xfrm>
          <a:prstGeom prst="rect">
            <a:avLst/>
          </a:prstGeom>
        </p:spPr>
      </p:pic>
      <p:sp>
        <p:nvSpPr>
          <p:cNvPr id="3" name="TextBox 2">
            <a:extLst>
              <a:ext uri="{FF2B5EF4-FFF2-40B4-BE49-F238E27FC236}">
                <a16:creationId xmlns:a16="http://schemas.microsoft.com/office/drawing/2014/main" id="{7EA63F52-0D22-43DF-B074-8E5647AA1950}"/>
              </a:ext>
            </a:extLst>
          </p:cNvPr>
          <p:cNvSpPr txBox="1"/>
          <p:nvPr/>
        </p:nvSpPr>
        <p:spPr>
          <a:xfrm>
            <a:off x="8200061" y="6165502"/>
            <a:ext cx="3153739" cy="461665"/>
          </a:xfrm>
          <a:prstGeom prst="rect">
            <a:avLst/>
          </a:prstGeom>
          <a:noFill/>
        </p:spPr>
        <p:txBody>
          <a:bodyPr wrap="square" rtlCol="0">
            <a:spAutoFit/>
          </a:bodyPr>
          <a:lstStyle/>
          <a:p>
            <a:r>
              <a:rPr lang="en-US" sz="2400" dirty="0">
                <a:solidFill>
                  <a:schemeClr val="bg1"/>
                </a:solidFill>
              </a:rPr>
              <a:t>Photo by John Clement  </a:t>
            </a:r>
          </a:p>
        </p:txBody>
      </p:sp>
    </p:spTree>
    <p:extLst>
      <p:ext uri="{BB962C8B-B14F-4D97-AF65-F5344CB8AC3E}">
        <p14:creationId xmlns:p14="http://schemas.microsoft.com/office/powerpoint/2010/main" val="102670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C2A0-E5A5-49D6-BCFA-F9AA4DC621AB}"/>
              </a:ext>
            </a:extLst>
          </p:cNvPr>
          <p:cNvSpPr>
            <a:spLocks noGrp="1"/>
          </p:cNvSpPr>
          <p:nvPr>
            <p:ph type="title"/>
          </p:nvPr>
        </p:nvSpPr>
        <p:spPr>
          <a:xfrm>
            <a:off x="838200" y="365126"/>
            <a:ext cx="10515600" cy="787814"/>
          </a:xfrm>
        </p:spPr>
        <p:txBody>
          <a:bodyPr>
            <a:normAutofit fontScale="90000"/>
          </a:bodyPr>
          <a:lstStyle/>
          <a:p>
            <a:pPr algn="ctr"/>
            <a:r>
              <a:rPr lang="en-US" sz="5400" u="sng" dirty="0"/>
              <a:t>Landrace Polycrop</a:t>
            </a:r>
          </a:p>
        </p:txBody>
      </p:sp>
      <p:pic>
        <p:nvPicPr>
          <p:cNvPr id="5" name="Content Placeholder 4">
            <a:extLst>
              <a:ext uri="{FF2B5EF4-FFF2-40B4-BE49-F238E27FC236}">
                <a16:creationId xmlns:a16="http://schemas.microsoft.com/office/drawing/2014/main" id="{BACB568E-7D5A-4FF5-982A-B7E227D434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1722" y="1152940"/>
            <a:ext cx="9766852" cy="5339933"/>
          </a:xfrm>
        </p:spPr>
      </p:pic>
    </p:spTree>
    <p:extLst>
      <p:ext uri="{BB962C8B-B14F-4D97-AF65-F5344CB8AC3E}">
        <p14:creationId xmlns:p14="http://schemas.microsoft.com/office/powerpoint/2010/main" val="321731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98F5-0D6B-4367-AFF4-9A361598EB93}"/>
              </a:ext>
            </a:extLst>
          </p:cNvPr>
          <p:cNvSpPr>
            <a:spLocks noGrp="1"/>
          </p:cNvSpPr>
          <p:nvPr>
            <p:ph type="title"/>
          </p:nvPr>
        </p:nvSpPr>
        <p:spPr>
          <a:xfrm>
            <a:off x="1010477" y="365126"/>
            <a:ext cx="10515600" cy="893832"/>
          </a:xfrm>
        </p:spPr>
        <p:txBody>
          <a:bodyPr>
            <a:normAutofit/>
          </a:bodyPr>
          <a:lstStyle/>
          <a:p>
            <a:pPr algn="ctr"/>
            <a:r>
              <a:rPr lang="en-US" sz="5400" u="sng" dirty="0"/>
              <a:t>It Takes A Community</a:t>
            </a:r>
          </a:p>
        </p:txBody>
      </p:sp>
      <p:pic>
        <p:nvPicPr>
          <p:cNvPr id="5" name="Content Placeholder 4">
            <a:extLst>
              <a:ext uri="{FF2B5EF4-FFF2-40B4-BE49-F238E27FC236}">
                <a16:creationId xmlns:a16="http://schemas.microsoft.com/office/drawing/2014/main" id="{021CABC6-089D-4BF7-BF77-3A1284E35F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3687" y="1173860"/>
            <a:ext cx="6930887" cy="4564332"/>
          </a:xfrm>
        </p:spPr>
      </p:pic>
      <p:sp>
        <p:nvSpPr>
          <p:cNvPr id="3" name="TextBox 2">
            <a:extLst>
              <a:ext uri="{FF2B5EF4-FFF2-40B4-BE49-F238E27FC236}">
                <a16:creationId xmlns:a16="http://schemas.microsoft.com/office/drawing/2014/main" id="{4EC9B499-C24F-433D-9EC1-058AD41F6E20}"/>
              </a:ext>
            </a:extLst>
          </p:cNvPr>
          <p:cNvSpPr txBox="1"/>
          <p:nvPr/>
        </p:nvSpPr>
        <p:spPr>
          <a:xfrm>
            <a:off x="1881810" y="5791199"/>
            <a:ext cx="8454887" cy="707886"/>
          </a:xfrm>
          <a:prstGeom prst="rect">
            <a:avLst/>
          </a:prstGeom>
          <a:noFill/>
        </p:spPr>
        <p:txBody>
          <a:bodyPr wrap="square" rtlCol="0">
            <a:spAutoFit/>
          </a:bodyPr>
          <a:lstStyle/>
          <a:p>
            <a:pPr algn="ctr"/>
            <a:r>
              <a:rPr lang="en-US" sz="4000" dirty="0"/>
              <a:t>To raise a pint and for a loaf to rise </a:t>
            </a:r>
          </a:p>
        </p:txBody>
      </p:sp>
    </p:spTree>
    <p:extLst>
      <p:ext uri="{BB962C8B-B14F-4D97-AF65-F5344CB8AC3E}">
        <p14:creationId xmlns:p14="http://schemas.microsoft.com/office/powerpoint/2010/main" val="3671889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3659-8F2D-4A2A-AB9F-C32D6B60FCFD}"/>
              </a:ext>
            </a:extLst>
          </p:cNvPr>
          <p:cNvSpPr>
            <a:spLocks noGrp="1"/>
          </p:cNvSpPr>
          <p:nvPr>
            <p:ph type="title"/>
          </p:nvPr>
        </p:nvSpPr>
        <p:spPr>
          <a:xfrm>
            <a:off x="838200" y="365125"/>
            <a:ext cx="10515600" cy="956917"/>
          </a:xfrm>
        </p:spPr>
        <p:txBody>
          <a:bodyPr>
            <a:normAutofit/>
          </a:bodyPr>
          <a:lstStyle/>
          <a:p>
            <a:pPr algn="ctr"/>
            <a:r>
              <a:rPr lang="en-US" sz="5400" u="sng" dirty="0"/>
              <a:t>To Vertically Integrate </a:t>
            </a:r>
          </a:p>
        </p:txBody>
      </p:sp>
      <p:pic>
        <p:nvPicPr>
          <p:cNvPr id="5" name="Content Placeholder 4">
            <a:extLst>
              <a:ext uri="{FF2B5EF4-FFF2-40B4-BE49-F238E27FC236}">
                <a16:creationId xmlns:a16="http://schemas.microsoft.com/office/drawing/2014/main" id="{9A954FFB-CFEA-4AB5-BDFE-6796238E47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361798"/>
            <a:ext cx="6253692" cy="4535419"/>
          </a:xfrm>
        </p:spPr>
      </p:pic>
      <p:sp>
        <p:nvSpPr>
          <p:cNvPr id="3" name="TextBox 2">
            <a:extLst>
              <a:ext uri="{FF2B5EF4-FFF2-40B4-BE49-F238E27FC236}">
                <a16:creationId xmlns:a16="http://schemas.microsoft.com/office/drawing/2014/main" id="{9D7ECEA3-D35E-46DB-B9DE-6B6E2D3F811F}"/>
              </a:ext>
            </a:extLst>
          </p:cNvPr>
          <p:cNvSpPr txBox="1"/>
          <p:nvPr/>
        </p:nvSpPr>
        <p:spPr>
          <a:xfrm>
            <a:off x="5989983" y="5910470"/>
            <a:ext cx="5738192" cy="769441"/>
          </a:xfrm>
          <a:prstGeom prst="rect">
            <a:avLst/>
          </a:prstGeom>
          <a:noFill/>
        </p:spPr>
        <p:txBody>
          <a:bodyPr wrap="square" rtlCol="0">
            <a:spAutoFit/>
          </a:bodyPr>
          <a:lstStyle/>
          <a:p>
            <a:r>
              <a:rPr lang="en-US" sz="4400" dirty="0"/>
              <a:t>And a little beer helps </a:t>
            </a:r>
          </a:p>
        </p:txBody>
      </p:sp>
    </p:spTree>
    <p:extLst>
      <p:ext uri="{BB962C8B-B14F-4D97-AF65-F5344CB8AC3E}">
        <p14:creationId xmlns:p14="http://schemas.microsoft.com/office/powerpoint/2010/main" val="53477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37DEC45-70A7-4343-8C04-F3FD341013C6}"/>
              </a:ext>
            </a:extLst>
          </p:cNvPr>
          <p:cNvPicPr>
            <a:picLocks noGrp="1" noChangeAspect="1"/>
          </p:cNvPicPr>
          <p:nvPr>
            <p:ph idx="1"/>
          </p:nvPr>
        </p:nvPicPr>
        <p:blipFill>
          <a:blip r:embed="rId2"/>
          <a:stretch>
            <a:fillRect/>
          </a:stretch>
        </p:blipFill>
        <p:spPr>
          <a:xfrm>
            <a:off x="848144" y="473765"/>
            <a:ext cx="10515599" cy="5910470"/>
          </a:xfrm>
          <a:prstGeom prst="rect">
            <a:avLst/>
          </a:prstGeom>
        </p:spPr>
      </p:pic>
    </p:spTree>
    <p:extLst>
      <p:ext uri="{BB962C8B-B14F-4D97-AF65-F5344CB8AC3E}">
        <p14:creationId xmlns:p14="http://schemas.microsoft.com/office/powerpoint/2010/main" val="416312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B3C7-E51A-4908-B27D-EF22CDF8D009}"/>
              </a:ext>
            </a:extLst>
          </p:cNvPr>
          <p:cNvSpPr>
            <a:spLocks noGrp="1"/>
          </p:cNvSpPr>
          <p:nvPr>
            <p:ph type="title"/>
          </p:nvPr>
        </p:nvSpPr>
        <p:spPr>
          <a:xfrm>
            <a:off x="838200" y="365125"/>
            <a:ext cx="10515600" cy="1211884"/>
          </a:xfrm>
        </p:spPr>
        <p:txBody>
          <a:bodyPr>
            <a:normAutofit/>
          </a:bodyPr>
          <a:lstStyle/>
          <a:p>
            <a:pPr algn="ctr"/>
            <a:r>
              <a:rPr lang="en-US" sz="5400" u="sng" dirty="0"/>
              <a:t>USDA / COOPERATIVE EXTENSION</a:t>
            </a:r>
          </a:p>
        </p:txBody>
      </p:sp>
      <p:sp>
        <p:nvSpPr>
          <p:cNvPr id="3" name="Content Placeholder 2">
            <a:extLst>
              <a:ext uri="{FF2B5EF4-FFF2-40B4-BE49-F238E27FC236}">
                <a16:creationId xmlns:a16="http://schemas.microsoft.com/office/drawing/2014/main" id="{F91BE2BA-DADB-43FA-83DE-57009DA556DF}"/>
              </a:ext>
            </a:extLst>
          </p:cNvPr>
          <p:cNvSpPr>
            <a:spLocks noGrp="1"/>
          </p:cNvSpPr>
          <p:nvPr>
            <p:ph idx="1"/>
          </p:nvPr>
        </p:nvSpPr>
        <p:spPr>
          <a:xfrm>
            <a:off x="838200" y="1455519"/>
            <a:ext cx="10515600" cy="4896677"/>
          </a:xfrm>
        </p:spPr>
        <p:txBody>
          <a:bodyPr>
            <a:normAutofit/>
          </a:bodyPr>
          <a:lstStyle/>
          <a:p>
            <a:r>
              <a:rPr lang="en-US" dirty="0"/>
              <a:t> </a:t>
            </a:r>
            <a:r>
              <a:rPr lang="en-US" sz="3200" dirty="0"/>
              <a:t>The Cooperative Extension System was established by the Smith-Lever Act, signed May 8, 1914, to help extend research to the people of the United States in order to improve:</a:t>
            </a:r>
          </a:p>
          <a:p>
            <a:r>
              <a:rPr lang="en-US" sz="3200" b="1" dirty="0"/>
              <a:t>Farms</a:t>
            </a:r>
            <a:r>
              <a:rPr lang="en-US" sz="3200" dirty="0"/>
              <a:t>, </a:t>
            </a:r>
            <a:r>
              <a:rPr lang="en-US" sz="3200" b="1" dirty="0"/>
              <a:t>families</a:t>
            </a:r>
            <a:r>
              <a:rPr lang="en-US" sz="3200" dirty="0"/>
              <a:t>, and </a:t>
            </a:r>
            <a:r>
              <a:rPr lang="en-US" sz="3200" b="1" dirty="0"/>
              <a:t>comm</a:t>
            </a:r>
            <a:r>
              <a:rPr lang="en-US" sz="3200" b="1" u="sng" dirty="0"/>
              <a:t>unity</a:t>
            </a:r>
            <a:endParaRPr lang="en-US" sz="3200" dirty="0"/>
          </a:p>
          <a:p>
            <a:r>
              <a:rPr lang="en-US" sz="3200" dirty="0"/>
              <a:t>Food, food production, and food systems </a:t>
            </a:r>
          </a:p>
          <a:p>
            <a:r>
              <a:rPr lang="en-US" sz="3200" dirty="0"/>
              <a:t>Health and wellness </a:t>
            </a:r>
          </a:p>
          <a:p>
            <a:r>
              <a:rPr lang="en-US" sz="3200" dirty="0"/>
              <a:t>Natural resources and the environment </a:t>
            </a:r>
          </a:p>
          <a:p>
            <a:r>
              <a:rPr lang="en-US" sz="3200" dirty="0"/>
              <a:t>Community development </a:t>
            </a:r>
          </a:p>
          <a:p>
            <a:r>
              <a:rPr lang="en-US" sz="3200" dirty="0"/>
              <a:t>Family well-being and 4-H youth development</a:t>
            </a:r>
          </a:p>
          <a:p>
            <a:pPr marL="0" indent="0">
              <a:buNone/>
            </a:pPr>
            <a:endParaRPr lang="en-US" dirty="0"/>
          </a:p>
        </p:txBody>
      </p:sp>
    </p:spTree>
    <p:extLst>
      <p:ext uri="{BB962C8B-B14F-4D97-AF65-F5344CB8AC3E}">
        <p14:creationId xmlns:p14="http://schemas.microsoft.com/office/powerpoint/2010/main" val="3453351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69BA-F621-4D21-9668-F9C644E4E9B4}"/>
              </a:ext>
            </a:extLst>
          </p:cNvPr>
          <p:cNvSpPr>
            <a:spLocks noGrp="1"/>
          </p:cNvSpPr>
          <p:nvPr>
            <p:ph type="title"/>
          </p:nvPr>
        </p:nvSpPr>
        <p:spPr/>
        <p:txBody>
          <a:bodyPr>
            <a:normAutofit/>
          </a:bodyPr>
          <a:lstStyle/>
          <a:p>
            <a:pPr algn="ctr"/>
            <a:r>
              <a:rPr lang="en-US" sz="5400" dirty="0"/>
              <a:t>Edward Iddings, June 9, 1899</a:t>
            </a:r>
          </a:p>
        </p:txBody>
      </p:sp>
      <p:sp>
        <p:nvSpPr>
          <p:cNvPr id="3" name="Content Placeholder 2">
            <a:extLst>
              <a:ext uri="{FF2B5EF4-FFF2-40B4-BE49-F238E27FC236}">
                <a16:creationId xmlns:a16="http://schemas.microsoft.com/office/drawing/2014/main" id="{CD5EB270-0C7D-462D-A813-32055EA9FF4C}"/>
              </a:ext>
            </a:extLst>
          </p:cNvPr>
          <p:cNvSpPr>
            <a:spLocks noGrp="1"/>
          </p:cNvSpPr>
          <p:nvPr>
            <p:ph idx="1"/>
          </p:nvPr>
        </p:nvSpPr>
        <p:spPr/>
        <p:txBody>
          <a:bodyPr>
            <a:normAutofit fontScale="92500" lnSpcReduction="10000"/>
          </a:bodyPr>
          <a:lstStyle/>
          <a:p>
            <a:r>
              <a:rPr lang="en-US" dirty="0"/>
              <a:t>The wealth of our nation, the fortunes and prosperity of our people and the very destiny of our republic will be under the arbitrary sway of powerful corporations. Can a true American look forward to such conditions with complacency?</a:t>
            </a:r>
          </a:p>
          <a:p>
            <a:r>
              <a:rPr lang="en-US" dirty="0"/>
              <a:t>The concentration of wealth in the hands of monopolistic corporations threatens the stability of our political institutions. Corporations can buy politicians, influence judges, bribe legislators, subsidize the press and control the political teachings of our universities. When wealth can be used in such a way it undermines the foundations of a free government.</a:t>
            </a:r>
          </a:p>
          <a:p>
            <a:r>
              <a:rPr lang="en-US" dirty="0"/>
              <a:t>The monopolist question is falling swiftly upon us a crisis in our national life. Rather than a party question it is a question for the sober judgment of the American people. </a:t>
            </a:r>
          </a:p>
        </p:txBody>
      </p:sp>
    </p:spTree>
    <p:extLst>
      <p:ext uri="{BB962C8B-B14F-4D97-AF65-F5344CB8AC3E}">
        <p14:creationId xmlns:p14="http://schemas.microsoft.com/office/powerpoint/2010/main" val="268784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27036-5B3D-43BF-B9F4-98091245F15E}"/>
              </a:ext>
            </a:extLst>
          </p:cNvPr>
          <p:cNvSpPr>
            <a:spLocks noGrp="1"/>
          </p:cNvSpPr>
          <p:nvPr>
            <p:ph type="title"/>
          </p:nvPr>
        </p:nvSpPr>
        <p:spPr>
          <a:xfrm>
            <a:off x="838200" y="365126"/>
            <a:ext cx="10515600" cy="933588"/>
          </a:xfrm>
        </p:spPr>
        <p:txBody>
          <a:bodyPr>
            <a:noAutofit/>
          </a:bodyPr>
          <a:lstStyle/>
          <a:p>
            <a:pPr algn="ctr"/>
            <a:r>
              <a:rPr lang="en-US" sz="5400" u="sng" dirty="0"/>
              <a:t>A Storm is Brewing </a:t>
            </a:r>
          </a:p>
        </p:txBody>
      </p:sp>
      <p:pic>
        <p:nvPicPr>
          <p:cNvPr id="4" name="Content Placeholder 3">
            <a:extLst>
              <a:ext uri="{FF2B5EF4-FFF2-40B4-BE49-F238E27FC236}">
                <a16:creationId xmlns:a16="http://schemas.microsoft.com/office/drawing/2014/main" id="{C3E230F4-5EAD-4A35-B723-0AF5031CC940}"/>
              </a:ext>
            </a:extLst>
          </p:cNvPr>
          <p:cNvPicPr>
            <a:picLocks noGrp="1" noChangeAspect="1"/>
          </p:cNvPicPr>
          <p:nvPr>
            <p:ph idx="1"/>
          </p:nvPr>
        </p:nvPicPr>
        <p:blipFill>
          <a:blip r:embed="rId2"/>
          <a:stretch>
            <a:fillRect/>
          </a:stretch>
        </p:blipFill>
        <p:spPr>
          <a:xfrm>
            <a:off x="1510748" y="1322048"/>
            <a:ext cx="8905461" cy="5065499"/>
          </a:xfrm>
          <a:prstGeom prst="rect">
            <a:avLst/>
          </a:prstGeom>
        </p:spPr>
      </p:pic>
    </p:spTree>
    <p:extLst>
      <p:ext uri="{BB962C8B-B14F-4D97-AF65-F5344CB8AC3E}">
        <p14:creationId xmlns:p14="http://schemas.microsoft.com/office/powerpoint/2010/main" val="263676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0564-57D6-4D9C-8D3D-4051B561D215}"/>
              </a:ext>
            </a:extLst>
          </p:cNvPr>
          <p:cNvSpPr>
            <a:spLocks noGrp="1"/>
          </p:cNvSpPr>
          <p:nvPr>
            <p:ph type="title"/>
          </p:nvPr>
        </p:nvSpPr>
        <p:spPr/>
        <p:txBody>
          <a:bodyPr>
            <a:normAutofit/>
          </a:bodyPr>
          <a:lstStyle/>
          <a:p>
            <a:pPr algn="ctr"/>
            <a:r>
              <a:rPr lang="en-US" sz="5400" u="sng" dirty="0"/>
              <a:t>Storm Clouds </a:t>
            </a:r>
          </a:p>
        </p:txBody>
      </p:sp>
      <p:sp>
        <p:nvSpPr>
          <p:cNvPr id="3" name="Content Placeholder 2">
            <a:extLst>
              <a:ext uri="{FF2B5EF4-FFF2-40B4-BE49-F238E27FC236}">
                <a16:creationId xmlns:a16="http://schemas.microsoft.com/office/drawing/2014/main" id="{F6950699-A52E-496D-9F42-27FF403B7A22}"/>
              </a:ext>
            </a:extLst>
          </p:cNvPr>
          <p:cNvSpPr>
            <a:spLocks noGrp="1"/>
          </p:cNvSpPr>
          <p:nvPr>
            <p:ph idx="1"/>
          </p:nvPr>
        </p:nvSpPr>
        <p:spPr>
          <a:xfrm>
            <a:off x="838199" y="1825625"/>
            <a:ext cx="10293627" cy="4351338"/>
          </a:xfrm>
        </p:spPr>
        <p:txBody>
          <a:bodyPr>
            <a:normAutofit/>
          </a:bodyPr>
          <a:lstStyle/>
          <a:p>
            <a:r>
              <a:rPr lang="en-US" sz="3600" dirty="0"/>
              <a:t>High Levels of Nitrogen Fertilization / &lt; PH</a:t>
            </a:r>
          </a:p>
          <a:p>
            <a:r>
              <a:rPr lang="en-US" sz="3600" dirty="0"/>
              <a:t>Super Weeds / No New Chemistries</a:t>
            </a:r>
          </a:p>
          <a:p>
            <a:r>
              <a:rPr lang="en-US" sz="3600" dirty="0"/>
              <a:t>Toxic Chemicals in the Food Supply</a:t>
            </a:r>
          </a:p>
          <a:p>
            <a:r>
              <a:rPr lang="en-US" sz="3600" dirty="0"/>
              <a:t>Climate Change / Carbon Sequestration</a:t>
            </a:r>
          </a:p>
          <a:p>
            <a:r>
              <a:rPr lang="en-US" sz="3600" dirty="0"/>
              <a:t>Centralization / Monopolization of Supply Chain</a:t>
            </a:r>
          </a:p>
          <a:p>
            <a:r>
              <a:rPr lang="en-US" sz="3600" dirty="0"/>
              <a:t>Proprietary Germ Plasm / Control of Seed </a:t>
            </a:r>
          </a:p>
          <a:p>
            <a:r>
              <a:rPr lang="en-US" sz="3600" dirty="0"/>
              <a:t>Water Degradation </a:t>
            </a:r>
          </a:p>
        </p:txBody>
      </p:sp>
      <p:pic>
        <p:nvPicPr>
          <p:cNvPr id="4" name="Picture 3">
            <a:extLst>
              <a:ext uri="{FF2B5EF4-FFF2-40B4-BE49-F238E27FC236}">
                <a16:creationId xmlns:a16="http://schemas.microsoft.com/office/drawing/2014/main" id="{322AE810-F5BB-4C8C-8E77-F95B58437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3655" y="111906"/>
            <a:ext cx="2153529" cy="2153529"/>
          </a:xfrm>
          <a:prstGeom prst="rect">
            <a:avLst/>
          </a:prstGeom>
        </p:spPr>
      </p:pic>
    </p:spTree>
    <p:extLst>
      <p:ext uri="{BB962C8B-B14F-4D97-AF65-F5344CB8AC3E}">
        <p14:creationId xmlns:p14="http://schemas.microsoft.com/office/powerpoint/2010/main" val="2900588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4F88-0113-437D-A8CC-188BDBDE8CDF}"/>
              </a:ext>
            </a:extLst>
          </p:cNvPr>
          <p:cNvSpPr>
            <a:spLocks noGrp="1"/>
          </p:cNvSpPr>
          <p:nvPr>
            <p:ph type="title"/>
          </p:nvPr>
        </p:nvSpPr>
        <p:spPr>
          <a:xfrm>
            <a:off x="697523" y="364490"/>
            <a:ext cx="10515600" cy="1325563"/>
          </a:xfrm>
        </p:spPr>
        <p:txBody>
          <a:bodyPr>
            <a:normAutofit/>
          </a:bodyPr>
          <a:lstStyle/>
          <a:p>
            <a:pPr algn="ctr"/>
            <a:r>
              <a:rPr lang="en-US" sz="5400" u="sng" dirty="0"/>
              <a:t>Changing Consumer Trends</a:t>
            </a:r>
          </a:p>
        </p:txBody>
      </p:sp>
      <p:sp>
        <p:nvSpPr>
          <p:cNvPr id="3" name="Content Placeholder 2">
            <a:extLst>
              <a:ext uri="{FF2B5EF4-FFF2-40B4-BE49-F238E27FC236}">
                <a16:creationId xmlns:a16="http://schemas.microsoft.com/office/drawing/2014/main" id="{7405CBA9-7D9B-47DE-B0A0-1C639613E1A8}"/>
              </a:ext>
            </a:extLst>
          </p:cNvPr>
          <p:cNvSpPr>
            <a:spLocks noGrp="1"/>
          </p:cNvSpPr>
          <p:nvPr>
            <p:ph idx="1"/>
          </p:nvPr>
        </p:nvSpPr>
        <p:spPr>
          <a:xfrm>
            <a:off x="838200" y="1590261"/>
            <a:ext cx="10515600" cy="4744278"/>
          </a:xfrm>
        </p:spPr>
        <p:txBody>
          <a:bodyPr>
            <a:normAutofit/>
          </a:bodyPr>
          <a:lstStyle/>
          <a:p>
            <a:r>
              <a:rPr lang="en-US" sz="3200" dirty="0"/>
              <a:t>Climate Change As Existential Threat</a:t>
            </a:r>
          </a:p>
          <a:p>
            <a:r>
              <a:rPr lang="en-US" sz="3200" dirty="0"/>
              <a:t>Legacy Costs / Human Health / Nutrition  </a:t>
            </a:r>
          </a:p>
          <a:p>
            <a:r>
              <a:rPr lang="en-US" sz="3200" dirty="0"/>
              <a:t>Legacy Costs / Soil / Environmental Degradation </a:t>
            </a:r>
          </a:p>
          <a:p>
            <a:r>
              <a:rPr lang="en-US" sz="3200" dirty="0"/>
              <a:t>Local Food Shed </a:t>
            </a:r>
          </a:p>
          <a:p>
            <a:r>
              <a:rPr lang="en-US" sz="3200" dirty="0"/>
              <a:t>Community Development / Adopt a Neighborhood </a:t>
            </a:r>
          </a:p>
          <a:p>
            <a:r>
              <a:rPr lang="en-US" sz="3200" dirty="0"/>
              <a:t>Know Your Farmer / Know your Farmer’s Practices</a:t>
            </a:r>
          </a:p>
          <a:p>
            <a:r>
              <a:rPr lang="en-US" sz="3200" dirty="0"/>
              <a:t>Social Responsibility / Practice / Products </a:t>
            </a:r>
          </a:p>
          <a:p>
            <a:r>
              <a:rPr lang="en-US" sz="3200" dirty="0"/>
              <a:t>Regenerative / Renewal / Sustainability</a:t>
            </a:r>
          </a:p>
          <a:p>
            <a:endParaRPr lang="en-US" dirty="0"/>
          </a:p>
        </p:txBody>
      </p:sp>
      <p:pic>
        <p:nvPicPr>
          <p:cNvPr id="4" name="Picture 3">
            <a:extLst>
              <a:ext uri="{FF2B5EF4-FFF2-40B4-BE49-F238E27FC236}">
                <a16:creationId xmlns:a16="http://schemas.microsoft.com/office/drawing/2014/main" id="{F501261D-45F7-4A30-8E4A-FE3AB1A27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9586" y="125974"/>
            <a:ext cx="2153529" cy="2153529"/>
          </a:xfrm>
          <a:prstGeom prst="rect">
            <a:avLst/>
          </a:prstGeom>
        </p:spPr>
      </p:pic>
    </p:spTree>
    <p:extLst>
      <p:ext uri="{BB962C8B-B14F-4D97-AF65-F5344CB8AC3E}">
        <p14:creationId xmlns:p14="http://schemas.microsoft.com/office/powerpoint/2010/main" val="19296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A32C-1903-4024-9B8C-D29D9ABB8A00}"/>
              </a:ext>
            </a:extLst>
          </p:cNvPr>
          <p:cNvSpPr>
            <a:spLocks noGrp="1"/>
          </p:cNvSpPr>
          <p:nvPr>
            <p:ph type="title"/>
          </p:nvPr>
        </p:nvSpPr>
        <p:spPr>
          <a:xfrm>
            <a:off x="838200" y="365126"/>
            <a:ext cx="10515600" cy="1115948"/>
          </a:xfrm>
        </p:spPr>
        <p:txBody>
          <a:bodyPr>
            <a:normAutofit/>
          </a:bodyPr>
          <a:lstStyle/>
          <a:p>
            <a:pPr algn="ctr"/>
            <a:r>
              <a:rPr lang="en-US" sz="5400" u="sng" dirty="0"/>
              <a:t>Mission &amp; Vision</a:t>
            </a:r>
          </a:p>
        </p:txBody>
      </p:sp>
      <p:sp>
        <p:nvSpPr>
          <p:cNvPr id="3" name="Content Placeholder 2">
            <a:extLst>
              <a:ext uri="{FF2B5EF4-FFF2-40B4-BE49-F238E27FC236}">
                <a16:creationId xmlns:a16="http://schemas.microsoft.com/office/drawing/2014/main" id="{B7494E7D-0A29-485B-822F-CA8A33868AE9}"/>
              </a:ext>
            </a:extLst>
          </p:cNvPr>
          <p:cNvSpPr>
            <a:spLocks noGrp="1"/>
          </p:cNvSpPr>
          <p:nvPr>
            <p:ph idx="1"/>
          </p:nvPr>
        </p:nvSpPr>
        <p:spPr>
          <a:xfrm>
            <a:off x="622851" y="1481073"/>
            <a:ext cx="10893287" cy="4351338"/>
          </a:xfrm>
        </p:spPr>
        <p:txBody>
          <a:bodyPr>
            <a:noAutofit/>
          </a:bodyPr>
          <a:lstStyle/>
          <a:p>
            <a:r>
              <a:rPr lang="en-US" sz="3000" dirty="0"/>
              <a:t>The mission is to establish landrace grains as a distinct category in the food and beverage culinary space. </a:t>
            </a:r>
          </a:p>
          <a:p>
            <a:r>
              <a:rPr lang="en-US" sz="3000" dirty="0"/>
              <a:t>The vision is to develop a financially viable, vertically integrated replicable platform in supporting the transition of small and medium agricultural enterprises from the industrial carbon-based fossil fuel era to a local, regional earth friendly environment of flavor, health and sustainability reconnecting the urban / rural.</a:t>
            </a:r>
          </a:p>
          <a:p>
            <a:r>
              <a:rPr lang="en-US" sz="3000" dirty="0"/>
              <a:t>Vertical integration is a form of business organization in which all stages of production of a good, from the acquisition of raw materials to the retailing of the final product is under one umbrella.</a:t>
            </a:r>
          </a:p>
        </p:txBody>
      </p:sp>
    </p:spTree>
    <p:extLst>
      <p:ext uri="{BB962C8B-B14F-4D97-AF65-F5344CB8AC3E}">
        <p14:creationId xmlns:p14="http://schemas.microsoft.com/office/powerpoint/2010/main" val="1341085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46C8-5D5F-4238-AB4B-66927FCC358A}"/>
              </a:ext>
            </a:extLst>
          </p:cNvPr>
          <p:cNvSpPr>
            <a:spLocks noGrp="1"/>
          </p:cNvSpPr>
          <p:nvPr>
            <p:ph type="title"/>
          </p:nvPr>
        </p:nvSpPr>
        <p:spPr/>
        <p:txBody>
          <a:bodyPr>
            <a:normAutofit/>
          </a:bodyPr>
          <a:lstStyle/>
          <a:p>
            <a:pPr algn="ctr"/>
            <a:r>
              <a:rPr lang="en-US" sz="5400" u="sng" dirty="0"/>
              <a:t>Why Landrace Grains </a:t>
            </a:r>
          </a:p>
        </p:txBody>
      </p:sp>
      <p:sp>
        <p:nvSpPr>
          <p:cNvPr id="3" name="Content Placeholder 2">
            <a:extLst>
              <a:ext uri="{FF2B5EF4-FFF2-40B4-BE49-F238E27FC236}">
                <a16:creationId xmlns:a16="http://schemas.microsoft.com/office/drawing/2014/main" id="{111C8E20-5573-4F71-ABA8-279137BA8812}"/>
              </a:ext>
            </a:extLst>
          </p:cNvPr>
          <p:cNvSpPr>
            <a:spLocks noGrp="1"/>
          </p:cNvSpPr>
          <p:nvPr>
            <p:ph idx="1"/>
          </p:nvPr>
        </p:nvSpPr>
        <p:spPr>
          <a:xfrm>
            <a:off x="838200" y="1577010"/>
            <a:ext cx="10515600" cy="4915866"/>
          </a:xfrm>
        </p:spPr>
        <p:txBody>
          <a:bodyPr>
            <a:normAutofit lnSpcReduction="10000"/>
          </a:bodyPr>
          <a:lstStyle/>
          <a:p>
            <a:pPr marL="0" indent="0">
              <a:buNone/>
            </a:pPr>
            <a:r>
              <a:rPr lang="en-US" dirty="0"/>
              <a:t>	</a:t>
            </a:r>
          </a:p>
          <a:p>
            <a:r>
              <a:rPr lang="en-US" sz="3200" dirty="0"/>
              <a:t>Low inputs </a:t>
            </a:r>
          </a:p>
          <a:p>
            <a:r>
              <a:rPr lang="en-US" sz="3200" dirty="0"/>
              <a:t>Stress / Drought Resistant Varieties</a:t>
            </a:r>
          </a:p>
          <a:p>
            <a:r>
              <a:rPr lang="en-US" sz="3200" dirty="0"/>
              <a:t>Carbon sequestration </a:t>
            </a:r>
          </a:p>
          <a:p>
            <a:r>
              <a:rPr lang="en-US" sz="3200" dirty="0"/>
              <a:t>Taste</a:t>
            </a:r>
          </a:p>
          <a:p>
            <a:r>
              <a:rPr lang="en-US" sz="3200" dirty="0"/>
              <a:t>Biodiversity / Genetic Material</a:t>
            </a:r>
          </a:p>
          <a:p>
            <a:r>
              <a:rPr lang="en-US" sz="3200" dirty="0"/>
              <a:t>Market “pull” for Nutritional Wholegrain Products </a:t>
            </a:r>
          </a:p>
          <a:p>
            <a:r>
              <a:rPr lang="en-US" sz="3200" dirty="0"/>
              <a:t>Mysteries of Terroir</a:t>
            </a:r>
          </a:p>
          <a:p>
            <a:r>
              <a:rPr lang="en-US" sz="3200" dirty="0"/>
              <a:t>Adaptability to Environment</a:t>
            </a:r>
          </a:p>
          <a:p>
            <a:endParaRPr lang="en-US" sz="2400" dirty="0"/>
          </a:p>
          <a:p>
            <a:pPr marL="0" indent="0">
              <a:buNone/>
            </a:pPr>
            <a:endParaRPr lang="en-US" sz="4600" dirty="0"/>
          </a:p>
          <a:p>
            <a:endParaRPr lang="en-US" dirty="0"/>
          </a:p>
        </p:txBody>
      </p:sp>
      <p:pic>
        <p:nvPicPr>
          <p:cNvPr id="4" name="Picture 3">
            <a:extLst>
              <a:ext uri="{FF2B5EF4-FFF2-40B4-BE49-F238E27FC236}">
                <a16:creationId xmlns:a16="http://schemas.microsoft.com/office/drawing/2014/main" id="{796E3C52-D218-435A-962E-41B341D41305}"/>
              </a:ext>
            </a:extLst>
          </p:cNvPr>
          <p:cNvPicPr>
            <a:picLocks noChangeAspect="1"/>
          </p:cNvPicPr>
          <p:nvPr/>
        </p:nvPicPr>
        <p:blipFill>
          <a:blip r:embed="rId2"/>
          <a:stretch>
            <a:fillRect/>
          </a:stretch>
        </p:blipFill>
        <p:spPr>
          <a:xfrm>
            <a:off x="9884337" y="169421"/>
            <a:ext cx="2158171" cy="2158171"/>
          </a:xfrm>
          <a:prstGeom prst="rect">
            <a:avLst/>
          </a:prstGeom>
        </p:spPr>
      </p:pic>
    </p:spTree>
    <p:extLst>
      <p:ext uri="{BB962C8B-B14F-4D97-AF65-F5344CB8AC3E}">
        <p14:creationId xmlns:p14="http://schemas.microsoft.com/office/powerpoint/2010/main" val="159765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2DD8-35C0-428B-83D8-99972A55DA14}"/>
              </a:ext>
            </a:extLst>
          </p:cNvPr>
          <p:cNvSpPr>
            <a:spLocks noGrp="1"/>
          </p:cNvSpPr>
          <p:nvPr>
            <p:ph type="title"/>
          </p:nvPr>
        </p:nvSpPr>
        <p:spPr/>
        <p:txBody>
          <a:bodyPr>
            <a:normAutofit/>
          </a:bodyPr>
          <a:lstStyle/>
          <a:p>
            <a:pPr algn="ctr"/>
            <a:r>
              <a:rPr lang="en-US" sz="5400" u="sng" dirty="0"/>
              <a:t>Practices Landrace Grains  </a:t>
            </a:r>
          </a:p>
        </p:txBody>
      </p:sp>
      <p:sp>
        <p:nvSpPr>
          <p:cNvPr id="3" name="Content Placeholder 2">
            <a:extLst>
              <a:ext uri="{FF2B5EF4-FFF2-40B4-BE49-F238E27FC236}">
                <a16:creationId xmlns:a16="http://schemas.microsoft.com/office/drawing/2014/main" id="{10235AC5-8E1F-4328-8876-89F3FE07CB29}"/>
              </a:ext>
            </a:extLst>
          </p:cNvPr>
          <p:cNvSpPr>
            <a:spLocks noGrp="1"/>
          </p:cNvSpPr>
          <p:nvPr>
            <p:ph idx="1"/>
          </p:nvPr>
        </p:nvSpPr>
        <p:spPr/>
        <p:txBody>
          <a:bodyPr>
            <a:normAutofit lnSpcReduction="10000"/>
          </a:bodyPr>
          <a:lstStyle/>
          <a:p>
            <a:r>
              <a:rPr lang="en-US" sz="3200" dirty="0"/>
              <a:t>	Ag in the Middle</a:t>
            </a:r>
          </a:p>
          <a:p>
            <a:r>
              <a:rPr lang="en-US" sz="3200" dirty="0"/>
              <a:t>       Sustainable Regenerative Eco Agriculture</a:t>
            </a:r>
          </a:p>
          <a:p>
            <a:r>
              <a:rPr lang="en-US" sz="3200" dirty="0"/>
              <a:t>	Crop Rotations / Cover Crops</a:t>
            </a:r>
          </a:p>
          <a:p>
            <a:r>
              <a:rPr lang="en-US" sz="3200" dirty="0"/>
              <a:t>	Nitrogen Fixation	</a:t>
            </a:r>
          </a:p>
          <a:p>
            <a:r>
              <a:rPr lang="en-US" sz="3200" dirty="0"/>
              <a:t>       Identity Preservation</a:t>
            </a:r>
          </a:p>
          <a:p>
            <a:r>
              <a:rPr lang="en-US" sz="3200" dirty="0"/>
              <a:t>	Variety Presentation </a:t>
            </a:r>
          </a:p>
          <a:p>
            <a:r>
              <a:rPr lang="en-US" sz="3200" dirty="0"/>
              <a:t>	Low Carbon Footprint</a:t>
            </a:r>
          </a:p>
          <a:p>
            <a:r>
              <a:rPr lang="en-US" sz="3200" dirty="0"/>
              <a:t>       Harmony with Nature / Solutions vs Symptoms</a:t>
            </a:r>
          </a:p>
          <a:p>
            <a:endParaRPr lang="en-US" sz="3600" dirty="0"/>
          </a:p>
          <a:p>
            <a:endParaRPr lang="en-US" dirty="0"/>
          </a:p>
        </p:txBody>
      </p:sp>
      <p:pic>
        <p:nvPicPr>
          <p:cNvPr id="5" name="Picture 4">
            <a:extLst>
              <a:ext uri="{FF2B5EF4-FFF2-40B4-BE49-F238E27FC236}">
                <a16:creationId xmlns:a16="http://schemas.microsoft.com/office/drawing/2014/main" id="{2A58E960-5FB7-4481-B794-F93D5061B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519" y="146537"/>
            <a:ext cx="2153529" cy="2153529"/>
          </a:xfrm>
          <a:prstGeom prst="rect">
            <a:avLst/>
          </a:prstGeom>
        </p:spPr>
      </p:pic>
    </p:spTree>
    <p:extLst>
      <p:ext uri="{BB962C8B-B14F-4D97-AF65-F5344CB8AC3E}">
        <p14:creationId xmlns:p14="http://schemas.microsoft.com/office/powerpoint/2010/main" val="1380243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89F2-701B-48C1-8B27-F03EBB59546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9F6B9DE-2EFF-406B-B90A-F24A4D80F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4"/>
            <a:ext cx="10611678" cy="6327223"/>
          </a:xfrm>
        </p:spPr>
      </p:pic>
    </p:spTree>
    <p:extLst>
      <p:ext uri="{BB962C8B-B14F-4D97-AF65-F5344CB8AC3E}">
        <p14:creationId xmlns:p14="http://schemas.microsoft.com/office/powerpoint/2010/main" val="283624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E8C7-AFA5-4FD0-94A5-A13C4EBB23B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186AC80-F34E-41B5-A0A1-2549282D64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4"/>
            <a:ext cx="10515600" cy="6492875"/>
          </a:xfrm>
        </p:spPr>
      </p:pic>
      <p:sp>
        <p:nvSpPr>
          <p:cNvPr id="3" name="TextBox 2">
            <a:extLst>
              <a:ext uri="{FF2B5EF4-FFF2-40B4-BE49-F238E27FC236}">
                <a16:creationId xmlns:a16="http://schemas.microsoft.com/office/drawing/2014/main" id="{5E5992CE-203E-4B50-9537-E38294455D55}"/>
              </a:ext>
            </a:extLst>
          </p:cNvPr>
          <p:cNvSpPr txBox="1"/>
          <p:nvPr/>
        </p:nvSpPr>
        <p:spPr>
          <a:xfrm>
            <a:off x="2802834" y="463826"/>
            <a:ext cx="6586331" cy="707886"/>
          </a:xfrm>
          <a:prstGeom prst="rect">
            <a:avLst/>
          </a:prstGeom>
          <a:noFill/>
        </p:spPr>
        <p:txBody>
          <a:bodyPr wrap="square" rtlCol="0">
            <a:spAutoFit/>
          </a:bodyPr>
          <a:lstStyle/>
          <a:p>
            <a:pPr algn="ctr"/>
            <a:r>
              <a:rPr lang="en-US" sz="4000" dirty="0"/>
              <a:t>Palouse Heritage Farm </a:t>
            </a:r>
          </a:p>
        </p:txBody>
      </p:sp>
    </p:spTree>
    <p:extLst>
      <p:ext uri="{BB962C8B-B14F-4D97-AF65-F5344CB8AC3E}">
        <p14:creationId xmlns:p14="http://schemas.microsoft.com/office/powerpoint/2010/main" val="23100222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430</TotalTime>
  <Words>450</Words>
  <Application>Microsoft Office PowerPoint</Application>
  <PresentationFormat>Widescreen</PresentationFormat>
  <Paragraphs>61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A Storm is Brewing </vt:lpstr>
      <vt:lpstr>Storm Clouds </vt:lpstr>
      <vt:lpstr>Changing Consumer Trends</vt:lpstr>
      <vt:lpstr>Mission &amp; Vision</vt:lpstr>
      <vt:lpstr>Why Landrace Grains </vt:lpstr>
      <vt:lpstr>Practices Landrace Grains  </vt:lpstr>
      <vt:lpstr>PowerPoint Presentation</vt:lpstr>
      <vt:lpstr>PowerPoint Presentation</vt:lpstr>
      <vt:lpstr>Landrace Polycrop</vt:lpstr>
      <vt:lpstr>It Takes A Community</vt:lpstr>
      <vt:lpstr>To Vertically Integrate </vt:lpstr>
      <vt:lpstr>PowerPoint Presentation</vt:lpstr>
      <vt:lpstr>USDA / COOPERATIVE EXTENSION</vt:lpstr>
      <vt:lpstr>Edward Iddings, June 9, 1899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scheuerman</dc:creator>
  <cp:lastModifiedBy>don scheuerman</cp:lastModifiedBy>
  <cp:revision>73</cp:revision>
  <dcterms:created xsi:type="dcterms:W3CDTF">2019-07-09T21:23:45Z</dcterms:created>
  <dcterms:modified xsi:type="dcterms:W3CDTF">2019-07-12T18:58:21Z</dcterms:modified>
</cp:coreProperties>
</file>